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71" r:id="rId7"/>
    <p:sldId id="272" r:id="rId8"/>
    <p:sldId id="273" r:id="rId9"/>
    <p:sldId id="274" r:id="rId10"/>
    <p:sldId id="275" r:id="rId11"/>
    <p:sldId id="280" r:id="rId12"/>
    <p:sldId id="276" r:id="rId13"/>
    <p:sldId id="277" r:id="rId14"/>
    <p:sldId id="278" r:id="rId15"/>
    <p:sldId id="279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5" autoAdjust="0"/>
  </p:normalViewPr>
  <p:slideViewPr>
    <p:cSldViewPr>
      <p:cViewPr varScale="1">
        <p:scale>
          <a:sx n="77" d="100"/>
          <a:sy n="77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DC152E0-1307-4619-8A74-A4797AD2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F73EC-B2A0-4EDC-8BE6-31CCC1B6D419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2E55D-56EE-4D13-AF51-BCD0959E0C3B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51E4C-41A8-4984-B263-F711DA8F9C7C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66307-3049-4D7F-99CF-D6128A458B5F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9FDDC-268D-4A09-8970-4806EAE48D15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E796-304D-4D55-A41E-4F39BB64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0241-0F19-4C7B-8BFA-FA4A3751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1EC3-24D2-40D5-9758-17549ACE5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EDA34-DDF0-468E-A0CD-193BCC043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5C59-20F8-4050-B568-53F85B16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BD80-5398-4D40-A44F-9F8320240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D892-6074-44E6-9A55-2D493FB8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83AA-EAA2-47A0-B0E8-7C3345B05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1B5F-A5E6-4B14-ADA0-7693E3689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41C0-F97B-4154-9180-89D0ECACF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6594-E21A-44F4-AEAF-6FF2AEF16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EE8765-2BFC-4B1D-AE25-A06C3B703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686800" cy="3352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>The Community College Baccalaureate: Implications for the Organization of Postsecondary Education and the Meaning of the Baccalaureate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305800" cy="2667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Presentation to CMU Class at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Humber College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Prepared by: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Michael L. </a:t>
            </a:r>
            <a:r>
              <a:rPr lang="en-US" dirty="0" err="1" smtClean="0"/>
              <a:t>Skolnik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Toronto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Ontario</a:t>
            </a:r>
            <a:endParaRPr lang="fr-CA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mtClean="0"/>
              <a:t>Concerns about access, choice, &amp; lack of progress on transfer led to PSECE Act, 2000</a:t>
            </a:r>
          </a:p>
          <a:p>
            <a:r>
              <a:rPr lang="en-US" smtClean="0"/>
              <a:t>Trend toward concentration: a few colleges offer several, others offer a few niche programs </a:t>
            </a:r>
          </a:p>
          <a:p>
            <a:r>
              <a:rPr lang="en-US" smtClean="0"/>
              <a:t>Probably the biggest question: will Ontario give some colleges a different designation, like BC, Alberta, and Florida? </a:t>
            </a:r>
            <a:endParaRPr lang="fr-CA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Washington: trying the inverted bachelor’s degree</a:t>
            </a:r>
            <a:endParaRPr lang="fr-CA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The problems of transfer from applied associate degree programs</a:t>
            </a:r>
          </a:p>
          <a:p>
            <a:pPr>
              <a:buNone/>
            </a:pPr>
            <a:r>
              <a:rPr lang="en-US" dirty="0" smtClean="0"/>
              <a:t>	- course transfer</a:t>
            </a:r>
          </a:p>
          <a:p>
            <a:pPr>
              <a:buNone/>
            </a:pPr>
            <a:r>
              <a:rPr lang="en-US" dirty="0" smtClean="0"/>
              <a:t>	- curriculum sequence</a:t>
            </a:r>
          </a:p>
          <a:p>
            <a:r>
              <a:rPr lang="en-US" dirty="0" smtClean="0"/>
              <a:t>The inverted (aka “upside-down”) degree: Bachelor of Professional Studies or Bachelor of Applied Studies</a:t>
            </a:r>
          </a:p>
          <a:p>
            <a:r>
              <a:rPr lang="en-US" dirty="0" smtClean="0"/>
              <a:t>The state still went ahead with a pilot project in which colleges award the baccalaureate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Arizona: the struggle continues</a:t>
            </a:r>
            <a:endParaRPr lang="fr-C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Huge projected growth in demand relative to capacity of state universities, poor record of serving other areas of the state</a:t>
            </a:r>
          </a:p>
          <a:p>
            <a:r>
              <a:rPr lang="en-US" smtClean="0"/>
              <a:t>Colleges seeking CCB since 1997, universities strongly opposed</a:t>
            </a:r>
          </a:p>
          <a:p>
            <a:r>
              <a:rPr lang="en-US" smtClean="0"/>
              <a:t>Universities’ offer to address the problem of transfer from applied associate degree programs in colleges has not worked out – anyone remember the Port Hope Accord? </a:t>
            </a:r>
            <a:endParaRPr lang="fr-CA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Michigan</a:t>
            </a:r>
            <a:endParaRPr lang="fr-CA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smtClean="0"/>
              <a:t>Stagnant economy, the Cherry Commission, the applied baccalaureate, and under-served areas</a:t>
            </a:r>
          </a:p>
          <a:p>
            <a:r>
              <a:rPr lang="en-US" smtClean="0"/>
              <a:t>Colleges seeking programs in such areas as concrete technology, maritime technology, and nursing</a:t>
            </a:r>
          </a:p>
          <a:p>
            <a:r>
              <a:rPr lang="en-US" smtClean="0"/>
              <a:t>Bill passed one house in September, 2010</a:t>
            </a:r>
          </a:p>
          <a:p>
            <a:r>
              <a:rPr lang="en-US" smtClean="0"/>
              <a:t>Universities say there is no need – but remember Battle Creek! </a:t>
            </a:r>
          </a:p>
          <a:p>
            <a:endParaRPr lang="en-US" smtClean="0"/>
          </a:p>
          <a:p>
            <a:endParaRPr lang="en-US" smtClean="0"/>
          </a:p>
          <a:p>
            <a:endParaRPr lang="fr-CA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drift, mission creep?</a:t>
            </a:r>
            <a:endParaRPr lang="fr-CA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Yes, if mission defined solely in terms of highest academic credential awarded;</a:t>
            </a:r>
          </a:p>
          <a:p>
            <a:r>
              <a:rPr lang="en-US" smtClean="0"/>
              <a:t>No, if mission defined more broadly</a:t>
            </a:r>
          </a:p>
          <a:p>
            <a:r>
              <a:rPr lang="en-US" smtClean="0"/>
              <a:t>Instead of having two sectors differentiated by the authority to award bachelor’s degrees, focus on two sectors differentiated by the  characteristics in the next slide </a:t>
            </a:r>
            <a:endParaRPr lang="fr-CA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Re-conceptualizing the binary system with colleges that . . . .</a:t>
            </a:r>
            <a:endParaRPr lang="fr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more applied and work-force oriented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in programs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in pedagogy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 more open, economical access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 - serve students of more varied academic background, income, and location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more teaching-focused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- provide a more supportive environment for at-risk students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more responsive to societal needs – have less autonomy from government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 baccalaureate?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Our system of degrees dates back to 12</a:t>
            </a:r>
            <a:r>
              <a:rPr lang="en-US" baseline="30000" dirty="0" smtClean="0"/>
              <a:t>th</a:t>
            </a:r>
            <a:r>
              <a:rPr lang="en-US" dirty="0" smtClean="0"/>
              <a:t> century in Europe</a:t>
            </a:r>
          </a:p>
          <a:p>
            <a:r>
              <a:rPr lang="en-US" dirty="0" smtClean="0"/>
              <a:t>Bachelor’s degree was a step on the way to Magister or Doctor which were necessary for admission to the guild of teachers</a:t>
            </a:r>
          </a:p>
          <a:p>
            <a:r>
              <a:rPr lang="en-US" dirty="0" smtClean="0"/>
              <a:t>Since then, the baccalaureate has become a more significant indicator of readiness in a wide range of fields of work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What is a baccalaureate?, 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The content, conditions and requirements for a baccalaureate have always been determined by consensus of those with the relevant expertise and </a:t>
            </a:r>
            <a:r>
              <a:rPr lang="en-US" i="1" dirty="0" smtClean="0"/>
              <a:t>authority – normally it has been what those who have the authority to award it say it 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Colleges in Canada have shown that they can satisfy the Canadian Degree Qualifications Framework (Council of Ministers of Education, Canada) </a:t>
            </a:r>
          </a:p>
          <a:p>
            <a:endParaRPr lang="fr-CA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baccalaureate?, 3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important issue is not whether colleges can adapt their baccalaureate programs to the consensual view of what constitutes a baccalaureate that presently exists within the university community, but whether membership in the group that determines that consensus can be broadened sufficiently, resulting a more flexible conception of what a baccalaureate is that is consistent with college values and strengths. 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 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1) The binary system in postsecondary education 	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2) Pressures for change: increased demand for the baccalaureate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3) Emergence of the CCB in Canada and the U.S.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4) Implications for the organization of PSE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5) What is a baccalaureate degree?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smtClean="0"/>
              <a:t> The Binary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1. </a:t>
            </a:r>
            <a:r>
              <a:rPr lang="en-US" i="1" smtClean="0"/>
              <a:t>Two</a:t>
            </a:r>
            <a:r>
              <a:rPr lang="en-US" smtClean="0"/>
              <a:t> distinct sectors – issue of names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2. Sectors differentiated </a:t>
            </a:r>
            <a:r>
              <a:rPr lang="en-US" i="1" smtClean="0"/>
              <a:t>mainly</a:t>
            </a:r>
            <a:r>
              <a:rPr lang="en-US" smtClean="0"/>
              <a:t> by authority to award the baccalaureate (other things associated with that difference – research, governance, autonomy)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3. College programs either subordinate to (junior college) or independent of (technical institute) the university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Pressures for Change: Increased Demand for the Baccalaureate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600" dirty="0" smtClean="0"/>
              <a:t>Increased demand for the baccalaureate in general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600" dirty="0" smtClean="0"/>
              <a:t>Increased demand for applied baccalaureates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600" dirty="0" smtClean="0"/>
              <a:t>Increased educational requirements for many jobs that colleges have prepared people for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600" dirty="0" smtClean="0"/>
              <a:t>Governments concerned about baccalaureate attainment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600" dirty="0" smtClean="0"/>
              <a:t>Concern about barriers to degree completion for college graduates – especially in particular locations and programs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Extent of the CCB in North America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Provinces/States		Inst’s		Programs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Canada	4			32		135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2010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U.S. 2004	11			21		129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U.S. 2010	18			54		465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Source: U.S, Russell (2010); Canada: PEQAB, BC Education Planner, and college web sites.	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go on a tour</a:t>
            </a:r>
            <a:endParaRPr lang="fr-C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Alberta</a:t>
            </a:r>
          </a:p>
          <a:p>
            <a:r>
              <a:rPr lang="en-US" smtClean="0"/>
              <a:t>British Columbia</a:t>
            </a:r>
          </a:p>
          <a:p>
            <a:r>
              <a:rPr lang="en-US" smtClean="0"/>
              <a:t>Florida</a:t>
            </a:r>
          </a:p>
          <a:p>
            <a:r>
              <a:rPr lang="en-US" smtClean="0"/>
              <a:t>Ontario</a:t>
            </a:r>
          </a:p>
          <a:p>
            <a:r>
              <a:rPr lang="en-US" smtClean="0"/>
              <a:t>Washington</a:t>
            </a:r>
          </a:p>
          <a:p>
            <a:r>
              <a:rPr lang="en-US" smtClean="0"/>
              <a:t>Arizona</a:t>
            </a:r>
          </a:p>
          <a:p>
            <a:r>
              <a:rPr lang="en-US" smtClean="0"/>
              <a:t>Michigan</a:t>
            </a:r>
            <a:endParaRPr lang="fr-CA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Alberta: Responding to Industry</a:t>
            </a:r>
            <a:endParaRPr lang="fr-C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First community college; open university; transfer agency; accreditation board</a:t>
            </a:r>
          </a:p>
          <a:p>
            <a:r>
              <a:rPr lang="en-US" smtClean="0"/>
              <a:t>Applied degrees 1995, “3 + 1”, Petroleum Technology one of the first</a:t>
            </a:r>
          </a:p>
          <a:p>
            <a:r>
              <a:rPr lang="en-US" smtClean="0"/>
              <a:t>Expansion of applied stopped after creation of the CAQC</a:t>
            </a:r>
          </a:p>
          <a:p>
            <a:r>
              <a:rPr lang="en-US" smtClean="0"/>
              <a:t>Institutions with the most applied degrees became universities in 2010</a:t>
            </a:r>
            <a:endParaRPr lang="fr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British Columbia: Access!</a:t>
            </a:r>
            <a:endParaRPr lang="fr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Concern: degree completion for place-bound graduates of two year programs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Solution: university-colleges in Kamloops, Okanagan, Abbotsford, Nanaimo, – and later, and originally restricted to applied degrees, Surrey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Later, colleges allowed applied degrees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Nursing programs in some colleges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University-colleges (+1) become universities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2010 Moratorium on new programs  </a:t>
            </a:r>
            <a:endParaRPr lang="fr-C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Florida: uses colleges to “catch up”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49</a:t>
            </a:r>
            <a:r>
              <a:rPr lang="en-US" baseline="30000" dirty="0" smtClean="0"/>
              <a:t>th</a:t>
            </a:r>
            <a:r>
              <a:rPr lang="en-US" dirty="0" smtClean="0"/>
              <a:t> in baccalaureate attainment in 1990s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Mismatch of population and public universities – Miami, St. Petersburg, and rural areas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Has become largest provider of CCB in U.S. – 18 institutions, 113 programs, 21 in Teacher Education and Nursing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New “state college” sector of 9 former community colleges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example of collaboration: FGCU/Edison </a:t>
            </a:r>
            <a:endParaRPr lang="fr-C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677</Words>
  <Application>Microsoft Office PowerPoint</Application>
  <PresentationFormat>On-screen Show (4:3)</PresentationFormat>
  <Paragraphs>114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The Community College Baccalaureate: Implications for the Organization of Postsecondary Education and the Meaning of the Baccalaureate  </vt:lpstr>
      <vt:lpstr> Agenda</vt:lpstr>
      <vt:lpstr> The Binary System</vt:lpstr>
      <vt:lpstr>Pressures for Change: Increased Demand for the Baccalaureate</vt:lpstr>
      <vt:lpstr>Extent of the CCB in North America</vt:lpstr>
      <vt:lpstr>Let’s go on a tour</vt:lpstr>
      <vt:lpstr>Alberta: Responding to Industry</vt:lpstr>
      <vt:lpstr>British Columbia: Access!</vt:lpstr>
      <vt:lpstr>Florida: uses colleges to “catch up”</vt:lpstr>
      <vt:lpstr>Ontario</vt:lpstr>
      <vt:lpstr>Washington: trying the inverted bachelor’s degree</vt:lpstr>
      <vt:lpstr>Arizona: the struggle continues</vt:lpstr>
      <vt:lpstr>Michigan</vt:lpstr>
      <vt:lpstr>Academic drift, mission creep?</vt:lpstr>
      <vt:lpstr>Re-conceptualizing the binary system with colleges that . . . .</vt:lpstr>
      <vt:lpstr>What is a baccalaureate?</vt:lpstr>
      <vt:lpstr>What is a baccalaureate?, 2</vt:lpstr>
      <vt:lpstr>What is a baccalaureate?, 3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Postsecondary Education System Design  Simon Fraser University Summer Session 2007</dc:title>
  <dc:creator>SKOLNIK </dc:creator>
  <cp:lastModifiedBy>brxpins</cp:lastModifiedBy>
  <cp:revision>55</cp:revision>
  <dcterms:created xsi:type="dcterms:W3CDTF">2007-06-30T16:38:14Z</dcterms:created>
  <dcterms:modified xsi:type="dcterms:W3CDTF">2013-01-24T22:10:13Z</dcterms:modified>
</cp:coreProperties>
</file>